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7" r:id="rId3"/>
    <p:sldId id="272" r:id="rId4"/>
    <p:sldId id="273" r:id="rId5"/>
    <p:sldId id="285" r:id="rId6"/>
    <p:sldId id="274" r:id="rId7"/>
    <p:sldId id="289" r:id="rId12"/>
    <p:sldId id="276" r:id="rId13"/>
    <p:sldId id="277" r:id="rId14"/>
    <p:sldId id="278" r:id="rId15"/>
    <p:sldId id="279" r:id="rId16"/>
    <p:sldId id="290" r:id="rId18"/>
    <p:sldId id="296" r:id="rId34"/>
    <p:sldId id="282" r:id="rId20"/>
    <p:sldId id="283" r:id="rId21"/>
    <p:sldId id="297" r:id="rId35"/>
    <p:sldId id="284" r:id="rId24"/>
    <p:sldId id="292" r:id="rId25"/>
    <p:sldId id="298" r:id="rId3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4" d="100"/>
          <a:sy n="64" d="100"/>
        </p:scale>
        <p:origin x="-72" y="-99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8" Type="http://schemas.openxmlformats.org/officeDocument/2006/relationships/slide" Target="slides/slide16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3/25/2013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3/25/2013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E.W. Dijkstra: Hierarchical ordering of sequential processes (EWD 310), where the problem first appeared: https://www.cs.utexas.edu/~EWD/transcriptions/EWD03xx/EWD310.html</a:t>
            </a:r>
          </a:p>
          <a:p>
            <a:r>
              <a:t>Wikipedia: Dining philosophers problem: https://en.wikipedia.org/wiki/Dining_philosophers_problem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E.W. Dijkstra: The mathematics behind the Banker's Algorithm (EWD 623): https://www.cs.utexas.edu/~EWD/transcriptions/EWD06xx/EWD623.html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documentation: Runtime locking correctness validator (lockdep): https://docs.kernel.org/locking/lockdep-design.html</a:t>
            </a:r>
          </a:p>
          <a:p>
            <a:r>
              <a:t>PostgreSQL: Explicit locking and deadlocks: https://www.postgresql.org/docs/current/explicit-locking.html</a:t>
            </a:r>
          </a:p>
          <a:p>
            <a:r>
              <a:t>Microsoft: SQL Server deadlocks guide: https://learn.microsoft.com/en-us/sql/relational-databases/sql-server-deadlocks-guide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Banker's algorithm example. 12 units total. P1: max 4, holds 1, may ask for 3. P2: max 6, holds 4, may ask for 2. P3: max 8, holds 5, may ask for 3. 10 in use, 2 free. Safe order: P2, P1, P3. Granting P1 one more would leave 1 free, which is unsafe.</a:t>
            </a:r>
          </a:p>
          <a:p>
            <a:r>
              <a:t>E.W. Dijkstra, The mathematics behind the Banker's Algorithm (EWD 623): https://www.cs.utexas.edu/~EWD/transcriptions/EWD06xx/EWD623.html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Wait-for graph: P1 waits for P2, P2 waits for P3, and P3 waits for P1. The arrows form a circle, so the three processes are deadlocked.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Deadlock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293813" y="1676400"/>
            <a:ext cx="9601200" cy="1800000"/>
          </a:xfrm>
        </p:spPr>
        <p:txBody>
          <a:bodyPr>
            <a:normAutofit/>
          </a:bodyPr>
          <a:lstStyle/>
          <a:p>
            <a:pPr/>
            <a:r>
              <a:rPr sz="2000"/>
              <a:t>Deadlock: processes are each waiting for something that will never happen, because they're waiting on each other</a:t>
            </a:r>
          </a:p>
          <a:p>
            <a:pPr/>
            <a:r>
              <a:rPr sz="2000"/>
              <a:t>System deadlock: one or more processes are stuck this way</a:t>
            </a:r>
          </a:p>
          <a:p>
            <a:pPr/>
            <a:r>
              <a:rPr sz="2000"/>
              <a:t>Like gridlock: every car is waiting for the car ahead to move, so nobody moves</a:t>
            </a:r>
          </a:p>
        </p:txBody>
      </p:sp>
      <p:pic>
        <p:nvPicPr>
          <p:cNvPr id="1026" name="Picture 2" descr="Traffic deadlock. Lines of cars and trucks fill the four streets around a city block, and each line blocks the intersection the next line needs, so no one can mov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2" y="3516638"/>
            <a:ext cx="3652837" cy="321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465335" y="3516638"/>
            <a:ext cx="2800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latin typeface="Arial" charset="0"/>
                <a:cs typeface="Times New Roman" pitchFamily="18" charset="0"/>
              </a:rPr>
              <a:t>Traffic </a:t>
            </a:r>
            <a:r>
              <a:rPr lang="en-US" dirty="0">
                <a:latin typeface="Arial" charset="0"/>
                <a:cs typeface="Times New Roman" pitchFamily="18" charset="0"/>
              </a:rPr>
              <a:t>deadlock example.</a:t>
            </a:r>
            <a:endParaRPr lang="en-US" dirty="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in Spooling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spooler holds print jobs in a waiting area (a spool) until the printer is ready</a:t>
            </a:r>
          </a:p>
          <a:p>
            <a:pPr/>
            <a:r>
              <a:rPr sz="2000"/>
              <a:t>If the spool fills up with half-finished jobs, the printer waits for a whole job and the jobs wait for space</a:t>
            </a:r>
          </a:p>
          <a:p>
            <a:pPr/>
            <a:r>
              <a:rPr sz="2000"/>
              <a:t>Fix: stop taking in new jobs when the spool is nearly full, and start printing before a job is finished</a:t>
            </a:r>
          </a:p>
          <a:p>
            <a:pPr/>
            <a:r>
              <a:rPr sz="2000"/>
              <a:t>Video streaming uses the same idea: it starts playing before the whole video has downloaded (Week 6, bounded buffer)</a:t>
            </a:r>
          </a:p>
        </p:txBody>
      </p:sp>
    </p:spTree>
    <p:extLst>
      <p:ext uri="{BB962C8B-B14F-4D97-AF65-F5344CB8AC3E}">
        <p14:creationId xmlns:p14="http://schemas.microsoft.com/office/powerpoint/2010/main" val="13973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Deadlock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Two programs each need the same two files</a:t>
            </a:r>
          </a:p>
          <a:p>
            <a:pPr lvl="1"/>
            <a:r>
              <a:rPr sz="1800"/>
              <a:t>Program A opens the spreadsheet and waits for the report. Program B opens the report and waits for the spreadsheet</a:t>
            </a:r>
          </a:p>
          <a:p>
            <a:pPr/>
            <a:r>
              <a:rPr sz="2000"/>
              <a:t>Two bank transfers at the same moment</a:t>
            </a:r>
          </a:p>
          <a:p>
            <a:pPr lvl="1"/>
            <a:r>
              <a:rPr sz="1800"/>
              <a:t>One moves money from account 1 to 2 and locks account 1 first. The other moves money from 2 to 1 and locks account 2 first. Each waits for the other's lock</a:t>
            </a:r>
          </a:p>
          <a:p>
            <a:pPr/>
            <a:r>
              <a:rPr sz="2000"/>
              <a:t>Everyday versions: two roommates, one holding the TV remote and waiting for the charger, the other holding the charger and waiting for the remote</a:t>
            </a:r>
          </a:p>
          <a:p>
            <a:pPr/>
            <a:r>
              <a:rPr b="1" sz="2000"/>
              <a:t>Historical note:</a:t>
            </a:r>
            <a:r>
              <a:rPr sz="2000"/>
              <a:t> textbooks often use two tape drives. Still worth knowing because the example works the same with any two resources</a:t>
            </a:r>
          </a:p>
        </p:txBody>
      </p:sp>
    </p:spTree>
    <p:extLst>
      <p:ext uri="{BB962C8B-B14F-4D97-AF65-F5344CB8AC3E}">
        <p14:creationId xmlns:p14="http://schemas.microsoft.com/office/powerpoint/2010/main" val="95986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Dining Philosophers: A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Five philosophers, five chopsticks, and each needs both chopsticks next to them to eat (Week 6)</a:t>
            </a:r>
          </a:p>
          <a:p>
            <a:pPr/>
            <a:r>
              <a:rPr sz="2000"/>
              <a:t>A good solution must:</a:t>
            </a:r>
          </a:p>
          <a:p>
            <a:pPr lvl="1"/>
            <a:r>
              <a:rPr sz="1800"/>
              <a:t>Never deadlock</a:t>
            </a:r>
          </a:p>
          <a:p>
            <a:pPr lvl="1"/>
            <a:r>
              <a:rPr sz="1800"/>
              <a:t>Never let anyone starve</a:t>
            </a:r>
          </a:p>
          <a:p>
            <a:pPr lvl="1"/>
            <a:r>
              <a:rPr sz="1800"/>
              <a:t>Never let two philosophers use the same chopstick at once (mutual exclusion)</a:t>
            </a:r>
          </a:p>
        </p:txBody>
      </p:sp>
    </p:spTree>
    <p:extLst>
      <p:ext uri="{BB962C8B-B14F-4D97-AF65-F5344CB8AC3E}">
        <p14:creationId xmlns:p14="http://schemas.microsoft.com/office/powerpoint/2010/main" val="79821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Dining Philosophers: A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Number the chopsticks 1 to 5, and every philosopher picks up the lower-numbered chopstick first</a:t>
            </a:r>
          </a:p>
          <a:p>
            <a:pPr/>
            <a:r>
              <a:rPr sz="1800"/>
              <a:t>Then nobody can be waiting in a full circle, so deadlock is impossible</a:t>
            </a:r>
          </a:p>
          <a:p>
            <a:pPr/>
            <a:r>
              <a:rPr sz="1800"/>
              <a:t>This is called resource ordering. It breaks the circular wait condition (later this week), and real systems use it too</a:t>
            </a:r>
          </a:p>
          <a:p>
            <a:pPr/>
            <a:r>
              <a:rPr sz="1800"/>
              <a:t>Several earlier attempts didn't work. They led to deadlock, to everyone trying and failing over and over (livelock), or to only one person eating at a time</a:t>
            </a:r>
          </a:p>
          <a:p>
            <a:pPr lvl="1"/>
            <a:r>
              <a:rPr sz="1600"/>
              <a:t>Curious about those attempts? See the links in the notes, or on the web page</a:t>
            </a:r>
          </a:p>
        </p:txBody>
      </p:sp>
    </p:spTree>
    <p:extLst>
      <p:ext uri="{BB962C8B-B14F-4D97-AF65-F5344CB8AC3E}">
        <p14:creationId xmlns:p14="http://schemas.microsoft.com/office/powerpoint/2010/main" val="8873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Starvation and Livelock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Indefinite postponement</a:t>
            </a:r>
            <a:r>
              <a:rPr sz="2000"/>
              <a:t> (starvation): a process waits forever because the system keeps choosing others</a:t>
            </a:r>
          </a:p>
          <a:p>
            <a:pPr lvl="1"/>
            <a:r>
              <a:rPr sz="1800"/>
              <a:t>Fixed with aging: raise its priority the longer it waits (Week 5)</a:t>
            </a:r>
          </a:p>
          <a:p>
            <a:pPr/>
            <a:r>
              <a:rPr u="sng" sz="2000"/>
              <a:t>Livelock</a:t>
            </a:r>
            <a:r>
              <a:rPr sz="2000"/>
              <a:t>: processes keep reacting to each other, so they're busy but make no progress</a:t>
            </a:r>
          </a:p>
          <a:p>
            <a:pPr lvl="1"/>
            <a:r>
              <a:rPr sz="1800"/>
              <a:t>Like two people in a hallway who keep stepping the same way to let each other pass</a:t>
            </a:r>
          </a:p>
          <a:p>
            <a:pPr/>
            <a:r>
              <a:rPr sz="2000"/>
              <a:t>Deadlock: nobody moves. Livelock: everybody moves, but nobody gets anywhere</a:t>
            </a:r>
          </a:p>
        </p:txBody>
      </p:sp>
    </p:spTree>
    <p:extLst>
      <p:ext uri="{BB962C8B-B14F-4D97-AF65-F5344CB8AC3E}">
        <p14:creationId xmlns:p14="http://schemas.microsoft.com/office/powerpoint/2010/main" val="672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Preemptible</a:t>
            </a:r>
            <a:r>
              <a:rPr sz="2000"/>
              <a:t> resources can be taken away without losing work</a:t>
            </a:r>
          </a:p>
          <a:p>
            <a:pPr lvl="1"/>
            <a:r>
              <a:rPr sz="1800"/>
              <a:t>The CPU and memory: the OS can pause a process and give them to someone else</a:t>
            </a:r>
          </a:p>
          <a:p>
            <a:pPr/>
            <a:r>
              <a:rPr u="sng" sz="2000"/>
              <a:t>Nonpreemptible</a:t>
            </a:r>
            <a:r>
              <a:rPr sz="2000"/>
              <a:t> resources cannot be taken away without losing work</a:t>
            </a:r>
          </a:p>
          <a:p>
            <a:pPr lvl="1"/>
            <a:r>
              <a:rPr sz="1800"/>
              <a:t>A printer halfway through a page, a file in the middle of being saved, or a lock on a bank account mid-transfer</a:t>
            </a:r>
          </a:p>
          <a:p>
            <a:pPr/>
            <a:r>
              <a:rPr sz="2000"/>
              <a:t>Deadlocks happen over nonpreemptible resources</a:t>
            </a:r>
          </a:p>
        </p:txBody>
      </p:sp>
    </p:spTree>
    <p:extLst>
      <p:ext uri="{BB962C8B-B14F-4D97-AF65-F5344CB8AC3E}">
        <p14:creationId xmlns:p14="http://schemas.microsoft.com/office/powerpoint/2010/main" val="60891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Necessary Conditions for Deadlock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Deadlock can only happen if all four are true at once:</a:t>
            </a:r>
          </a:p>
          <a:p>
            <a:pPr lvl="1"/>
            <a:r>
              <a:rPr u="sng" sz="1600"/>
              <a:t>Mutual exclusion</a:t>
            </a:r>
            <a:r>
              <a:rPr sz="1600"/>
              <a:t>: only one process can use the resource at a time. Only one person can hold the remote</a:t>
            </a:r>
          </a:p>
          <a:p>
            <a:pPr lvl="1"/>
            <a:r>
              <a:rPr u="sng" sz="1600"/>
              <a:t>Hold and wait</a:t>
            </a:r>
            <a:r>
              <a:rPr sz="1600"/>
              <a:t>: a process keeps what it has while waiting for more. Holding the remote while waiting for the charger</a:t>
            </a:r>
          </a:p>
          <a:p>
            <a:pPr lvl="1"/>
            <a:r>
              <a:rPr u="sng" sz="1600"/>
              <a:t>No preemption</a:t>
            </a:r>
            <a:r>
              <a:rPr sz="1600"/>
              <a:t>: you can't take a resource away. Nobody grabs the remote out of someone's hand</a:t>
            </a:r>
          </a:p>
          <a:p>
            <a:pPr lvl="1"/>
            <a:r>
              <a:rPr u="sng" sz="1600"/>
              <a:t>Circular wait</a:t>
            </a:r>
            <a:r>
              <a:rPr sz="1600"/>
              <a:t>: a circle of processes, each waiting on the next. Each roommate waits on the other</a:t>
            </a:r>
          </a:p>
          <a:p>
            <a:pPr/>
            <a:r>
              <a:rPr sz="1800"/>
              <a:t>Break any one of the four, and deadlock cannot happen</a:t>
            </a:r>
          </a:p>
        </p:txBody>
      </p:sp>
    </p:spTree>
    <p:extLst>
      <p:ext uri="{BB962C8B-B14F-4D97-AF65-F5344CB8AC3E}">
        <p14:creationId xmlns:p14="http://schemas.microsoft.com/office/powerpoint/2010/main" val="16967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Prevention: design the system so one of the four conditions can never be true</a:t>
            </a:r>
          </a:p>
          <a:p>
            <a:pPr/>
            <a:r>
              <a:rPr sz="1800"/>
              <a:t>Mutual exclusion usually can't be removed, since some things really can only be used by one at a time</a:t>
            </a:r>
          </a:p>
          <a:p>
            <a:pPr/>
            <a:r>
              <a:rPr sz="1800"/>
              <a:t>Deny hold and wait: ask for everything you need at once. Wasteful, because resources sit unused</a:t>
            </a:r>
          </a:p>
          <a:p>
            <a:pPr/>
            <a:r>
              <a:rPr sz="1800"/>
              <a:t>Deny no preemption: take resources away when needed. Processes may lose work and have to restart</a:t>
            </a:r>
          </a:p>
          <a:p>
            <a:pPr/>
            <a:r>
              <a:rPr sz="1800"/>
              <a:t>Deny circular wait: number the resources and always request them in order. Usually the most efficient choice, and the dining philosophers solution</a:t>
            </a:r>
          </a:p>
        </p:txBody>
      </p:sp>
    </p:spTree>
    <p:extLst>
      <p:ext uri="{BB962C8B-B14F-4D97-AF65-F5344CB8AC3E}">
        <p14:creationId xmlns:p14="http://schemas.microsoft.com/office/powerpoint/2010/main" val="43642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Avoidance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Avoidance: before granting a request, check whether it could lead to deadlock later. If it could, make the process wait</a:t>
            </a:r>
          </a:p>
          <a:p>
            <a:pPr/>
            <a:r>
              <a:rPr u="sng" sz="2000"/>
              <a:t>Safe state</a:t>
            </a:r>
            <a:r>
              <a:rPr sz="2000"/>
              <a:t>: the OS can guarantee every process will be able to finish</a:t>
            </a:r>
          </a:p>
          <a:p>
            <a:pPr/>
            <a:r>
              <a:rPr u="sng" sz="2000"/>
              <a:t>Unsafe state</a:t>
            </a:r>
            <a:r>
              <a:rPr sz="2000"/>
              <a:t>: not deadlocked yet, but the OS can't guarantee everyone finishes</a:t>
            </a:r>
          </a:p>
          <a:p>
            <a:pPr/>
            <a:r>
              <a:rPr sz="2000"/>
              <a:t>Dijkstra's Banker's algorithm only grants requests that keep the system in a safe state</a:t>
            </a:r>
          </a:p>
          <a:p>
            <a:pPr lvl="1"/>
            <a:r>
              <a:rPr sz="1800"/>
              <a:t>Like a bank that only lends money if it can still cover every customer's maximum loan</a:t>
            </a:r>
          </a:p>
        </p:txBody>
      </p:sp>
    </p:spTree>
    <p:extLst>
      <p:ext uri="{BB962C8B-B14F-4D97-AF65-F5344CB8AC3E}">
        <p14:creationId xmlns:p14="http://schemas.microsoft.com/office/powerpoint/2010/main" val="70917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Weaknesses of the Banker's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It needs a fixed number of resources and a fixed group of processes</a:t>
            </a:r>
          </a:p>
          <a:p>
            <a:pPr/>
            <a:r>
              <a:rPr sz="2000"/>
              <a:t>Every process must know its maximum needs in advance</a:t>
            </a:r>
          </a:p>
          <a:p>
            <a:pPr/>
            <a:r>
              <a:rPr sz="2000"/>
              <a:t>Requests are only promised to be granted within some "finite time", which could be a long wait</a:t>
            </a:r>
          </a:p>
          <a:p>
            <a:pPr/>
            <a:r>
              <a:rPr sz="2000"/>
              <a:t>These rules don't fit real computers, where programs start and stop all the time, so it's rarely used as is</a:t>
            </a:r>
          </a:p>
        </p:txBody>
      </p:sp>
    </p:spTree>
    <p:extLst>
      <p:ext uri="{BB962C8B-B14F-4D97-AF65-F5344CB8AC3E}">
        <p14:creationId xmlns:p14="http://schemas.microsoft.com/office/powerpoint/2010/main" val="182676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Detection: let deadlocks happen, notice them, then fix them</a:t>
            </a:r>
          </a:p>
          <a:p>
            <a:pPr/>
            <a:r>
              <a:rPr sz="1800"/>
              <a:t>The OS keeps a graph of who is waiting for whom (a wait-for graph). A circle in the graph means deadlock</a:t>
            </a:r>
          </a:p>
          <a:p>
            <a:pPr/>
            <a:r>
              <a:rPr sz="1800"/>
              <a:t>The check can run every time a resource is requested, which catches deadlock early but adds overhead, or every so often</a:t>
            </a:r>
          </a:p>
          <a:p>
            <a:pPr/>
            <a:r>
              <a:rPr sz="1800"/>
              <a:t>Detection finds which processes and resources are involved, so recovery knows what to fix</a:t>
            </a:r>
          </a:p>
        </p:txBody>
      </p:sp>
    </p:spTree>
    <p:extLst>
      <p:ext uri="{BB962C8B-B14F-4D97-AF65-F5344CB8AC3E}">
        <p14:creationId xmlns:p14="http://schemas.microsoft.com/office/powerpoint/2010/main" val="276220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Stop processes</a:t>
            </a:r>
            <a:r>
              <a:rPr sz="2000"/>
              <a:t>: end all of them, or one at a time until the circle is broken</a:t>
            </a:r>
          </a:p>
          <a:p>
            <a:pPr/>
            <a:r>
              <a:rPr u="sng" sz="2000"/>
              <a:t>Take resources back</a:t>
            </a:r>
            <a:r>
              <a:rPr sz="2000"/>
              <a:t>: give a resource to another process, then let the first one try again</a:t>
            </a:r>
          </a:p>
          <a:p>
            <a:pPr/>
            <a:r>
              <a:rPr u="sng" sz="2000"/>
              <a:t>Roll back</a:t>
            </a:r>
            <a:r>
              <a:rPr sz="2000"/>
              <a:t>: return a process to a saved checkpoint and restart it from there (File Systems week)</a:t>
            </a:r>
          </a:p>
          <a:p>
            <a:pPr/>
            <a:r>
              <a:rPr u="sng" sz="2000"/>
              <a:t>Suspend and resume</a:t>
            </a:r>
            <a:r>
              <a:rPr sz="2000"/>
              <a:t>: put a process on hold without losing its work</a:t>
            </a:r>
          </a:p>
        </p:txBody>
      </p:sp>
    </p:spTree>
    <p:extLst>
      <p:ext uri="{BB962C8B-B14F-4D97-AF65-F5344CB8AC3E}">
        <p14:creationId xmlns:p14="http://schemas.microsoft.com/office/powerpoint/2010/main" val="547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Which Process to Stop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Things to consider:</a:t>
            </a:r>
          </a:p>
          <a:p>
            <a:pPr lvl="1"/>
            <a:r>
              <a:rPr sz="1800"/>
              <a:t>Its priority</a:t>
            </a:r>
          </a:p>
          <a:p>
            <a:pPr lvl="1"/>
            <a:r>
              <a:rPr sz="1800"/>
              <a:t>How long it has run, and how much it has left</a:t>
            </a:r>
          </a:p>
          <a:p>
            <a:pPr lvl="1"/>
            <a:r>
              <a:rPr sz="1800"/>
              <a:t>What resources it holds, and what it still needs</a:t>
            </a:r>
          </a:p>
          <a:p>
            <a:pPr lvl="1"/>
            <a:r>
              <a:rPr sz="1800"/>
              <a:t>How many processes have to be stopped</a:t>
            </a:r>
          </a:p>
          <a:p>
            <a:pPr lvl="1"/>
            <a:r>
              <a:rPr sz="1800"/>
              <a:t>Whether someone is waiting on it, like an open app, or it is a background job</a:t>
            </a:r>
          </a:p>
          <a:p>
            <a:pPr/>
            <a:r>
              <a:rPr sz="2000"/>
              <a:t>Watch out for starvation: if the same process is picked every time, it never finishes</a:t>
            </a:r>
          </a:p>
        </p:txBody>
      </p:sp>
    </p:spTree>
    <p:extLst>
      <p:ext uri="{BB962C8B-B14F-4D97-AF65-F5344CB8AC3E}">
        <p14:creationId xmlns:p14="http://schemas.microsoft.com/office/powerpoint/2010/main" val="5249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Banker's Algorithm: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550000"/>
            <a:ext cx="9601200" cy="900000"/>
          </a:xfrm>
        </p:spPr>
        <p:txBody>
          <a:bodyPr>
            <a:normAutofit/>
          </a:bodyPr>
          <a:lstStyle/>
          <a:p>
            <a:pPr/>
            <a:r>
              <a:rPr sz="2000"/>
              <a:t>12 of a resource in total. Each process says up front the most it will ever need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3813" y="2450000"/>
          <a:ext cx="9601200" cy="19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0300"/>
                <a:gridCol w="2400300"/>
                <a:gridCol w="2400300"/>
                <a:gridCol w="2400300"/>
              </a:tblGrid>
              <a:tr h="380000">
                <a:tc>
                  <a:txBody>
                    <a:bodyPr/>
                    <a:lstStyle/>
                    <a:p>
                      <a:r>
                        <a:rPr sz="1800" b="1"/>
                        <a:t>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/>
                        <a:t>Most it 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/>
                        <a:t>Holds 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/>
                        <a:t>May still ask for</a:t>
                      </a:r>
                    </a:p>
                  </a:txBody>
                  <a:tcPr/>
                </a:tc>
              </a:tr>
              <a:tr h="380000">
                <a:tc>
                  <a:txBody>
                    <a:bodyPr/>
                    <a:lstStyle/>
                    <a:p>
                      <a:r>
                        <a:rPr sz="1800" b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3</a:t>
                      </a:r>
                    </a:p>
                  </a:txBody>
                  <a:tcPr/>
                </a:tc>
              </a:tr>
              <a:tr h="380000">
                <a:tc>
                  <a:txBody>
                    <a:bodyPr/>
                    <a:lstStyle/>
                    <a:p>
                      <a:r>
                        <a:rPr sz="1800" b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2</a:t>
                      </a:r>
                    </a:p>
                  </a:txBody>
                  <a:tcPr/>
                </a:tc>
              </a:tr>
              <a:tr h="380000">
                <a:tc>
                  <a:txBody>
                    <a:bodyPr/>
                    <a:lstStyle/>
                    <a:p>
                      <a:r>
                        <a:rPr sz="1800" b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/>
                        <a:t>3</a:t>
                      </a:r>
                    </a:p>
                  </a:txBody>
                  <a:tcPr/>
                </a:tc>
              </a:tr>
              <a:tr h="380000">
                <a:tc>
                  <a:txBody>
                    <a:bodyPr/>
                    <a:lstStyle/>
                    <a:p>
                      <a:r>
                        <a:rPr sz="1800" b="1"/>
                        <a:t>Total in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/>
                        <a:t>2 free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Explanation"/>
          <p:cNvSpPr txBox="1"/>
          <p:nvPr/>
        </p:nvSpPr>
        <p:spPr>
          <a:xfrm>
            <a:off x="1293813" y="4500000"/>
            <a:ext cx="9601200" cy="17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1000"/>
              </a:spcAft>
            </a:pPr>
            <a:r>
              <a:rPr sz="1800"/>
              <a:t>Safe: P2 can finish with the 2 free, and give back 6. Then P1 can finish, then P3</a:t>
            </a:r>
          </a:p>
          <a:p>
            <a:pPr>
              <a:spcAft>
                <a:spcPts val="1000"/>
              </a:spcAft>
            </a:pPr>
            <a:r>
              <a:rPr sz="1800"/>
              <a:t>If P1 asks for 1 more now, only 1 would be free and no one could be sure to finish. Unsafe, so P1 waits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Wait-For Graph</a:t>
            </a:r>
          </a:p>
        </p:txBody>
      </p:sp>
      <p:sp>
        <p:nvSpPr>
          <p:cNvPr id="3" name="Process P1"/>
          <p:cNvSpPr/>
          <p:nvPr/>
        </p:nvSpPr>
        <p:spPr>
          <a:xfrm>
            <a:off x="5544000" y="1750000"/>
            <a:ext cx="1100000" cy="1100000"/>
          </a:xfrm>
          <a:prstGeom prst="ellipse">
            <a:avLst/>
          </a:prstGeom>
          <a:solidFill>
            <a:srgbClr val="E8F4F8"/>
          </a:solidFill>
          <a:ln w="25400">
            <a:solidFill>
              <a:srgbClr val="2E75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1F3B4D"/>
                </a:solidFill>
              </a:rPr>
              <a:t>P1</a:t>
            </a:r>
          </a:p>
        </p:txBody>
      </p:sp>
      <p:sp>
        <p:nvSpPr>
          <p:cNvPr id="4" name="Process P2"/>
          <p:cNvSpPr/>
          <p:nvPr/>
        </p:nvSpPr>
        <p:spPr>
          <a:xfrm>
            <a:off x="7016243" y="4299999"/>
            <a:ext cx="1100000" cy="1100000"/>
          </a:xfrm>
          <a:prstGeom prst="ellipse">
            <a:avLst/>
          </a:prstGeom>
          <a:solidFill>
            <a:srgbClr val="E8F4F8"/>
          </a:solidFill>
          <a:ln w="25400">
            <a:solidFill>
              <a:srgbClr val="2E75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1F3B4D"/>
                </a:solidFill>
              </a:rPr>
              <a:t>P2</a:t>
            </a:r>
          </a:p>
        </p:txBody>
      </p:sp>
      <p:sp>
        <p:nvSpPr>
          <p:cNvPr id="5" name="Process P3"/>
          <p:cNvSpPr/>
          <p:nvPr/>
        </p:nvSpPr>
        <p:spPr>
          <a:xfrm>
            <a:off x="4071757" y="4299999"/>
            <a:ext cx="1100000" cy="1100000"/>
          </a:xfrm>
          <a:prstGeom prst="ellipse">
            <a:avLst/>
          </a:prstGeom>
          <a:solidFill>
            <a:srgbClr val="E8F4F8"/>
          </a:solidFill>
          <a:ln w="25400">
            <a:solidFill>
              <a:srgbClr val="2E75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1F3B4D"/>
                </a:solidFill>
              </a:rPr>
              <a:t>P3</a:t>
            </a:r>
          </a:p>
        </p:txBody>
      </p:sp>
      <p:cxnSp>
        <p:nvCxnSpPr>
          <p:cNvPr id="6" name="P1 waits for P2"/>
          <p:cNvCxnSpPr/>
          <p:nvPr/>
        </p:nvCxnSpPr>
        <p:spPr>
          <a:xfrm>
            <a:off x="6404000" y="2836935"/>
            <a:ext cx="852242" cy="1476128"/>
          </a:xfrm>
          <a:prstGeom prst="line">
            <a:avLst/>
          </a:prstGeom>
          <a:ln w="38100">
            <a:solidFill>
              <a:srgbClr val="2E758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Label P1"/>
          <p:cNvSpPr txBox="1"/>
          <p:nvPr/>
        </p:nvSpPr>
        <p:spPr>
          <a:xfrm>
            <a:off x="6345813" y="3134998"/>
            <a:ext cx="18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1F3B4D"/>
                </a:solidFill>
              </a:rPr>
              <a:t>waits for</a:t>
            </a:r>
          </a:p>
        </p:txBody>
      </p:sp>
      <p:cxnSp>
        <p:nvCxnSpPr>
          <p:cNvPr id="8" name="P2 waits for P3"/>
          <p:cNvCxnSpPr/>
          <p:nvPr/>
        </p:nvCxnSpPr>
        <p:spPr>
          <a:xfrm flipH="1">
            <a:off x="5241757" y="4849999"/>
            <a:ext cx="1704486" cy="0"/>
          </a:xfrm>
          <a:prstGeom prst="line">
            <a:avLst/>
          </a:prstGeom>
          <a:ln w="38100">
            <a:solidFill>
              <a:srgbClr val="2E758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abel P2"/>
          <p:cNvSpPr txBox="1"/>
          <p:nvPr/>
        </p:nvSpPr>
        <p:spPr>
          <a:xfrm>
            <a:off x="5194000" y="5129999"/>
            <a:ext cx="18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1F3B4D"/>
                </a:solidFill>
              </a:rPr>
              <a:t>waits for</a:t>
            </a:r>
          </a:p>
        </p:txBody>
      </p:sp>
      <p:cxnSp>
        <p:nvCxnSpPr>
          <p:cNvPr id="10" name="P3 waits for P1"/>
          <p:cNvCxnSpPr/>
          <p:nvPr/>
        </p:nvCxnSpPr>
        <p:spPr>
          <a:xfrm flipV="1">
            <a:off x="4931757" y="2836935"/>
            <a:ext cx="852242" cy="1476128"/>
          </a:xfrm>
          <a:prstGeom prst="line">
            <a:avLst/>
          </a:prstGeom>
          <a:ln w="38100">
            <a:solidFill>
              <a:srgbClr val="2E758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abel P3"/>
          <p:cNvSpPr txBox="1"/>
          <p:nvPr/>
        </p:nvSpPr>
        <p:spPr>
          <a:xfrm>
            <a:off x="4042185" y="3134998"/>
            <a:ext cx="18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1F3B4D"/>
                </a:solidFill>
              </a:rPr>
              <a:t>waits for</a:t>
            </a:r>
          </a:p>
        </p:txBody>
      </p:sp>
      <p:sp>
        <p:nvSpPr>
          <p:cNvPr id="12" name="Caption"/>
          <p:cNvSpPr txBox="1"/>
          <p:nvPr/>
        </p:nvSpPr>
        <p:spPr>
          <a:xfrm>
            <a:off x="1293813" y="6150000"/>
            <a:ext cx="96012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>
                <a:solidFill>
                  <a:srgbClr val="1F3B4D"/>
                </a:solidFill>
              </a:rPr>
              <a:t>The arrows form a circle, so P1, P2, and P3 are deadlocked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Real Systems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Linux and Windows mostly don't stop deadlocks between your apps. Deadlocks are rare, and the checks would slow everything down, so programs are left to avoid them (the ostrich approach)</a:t>
            </a:r>
          </a:p>
          <a:p>
            <a:pPr lvl="1"/>
            <a:r>
              <a:rPr sz="1800"/>
              <a:t>If an app freezes this way, you force quit it (Week 2)</a:t>
            </a:r>
          </a:p>
          <a:p>
            <a:pPr/>
            <a:r>
              <a:rPr sz="2000"/>
              <a:t>Inside the kernel, Linux uses a tool called lockdep to catch locks taken in the wrong order before they cause a deadlock</a:t>
            </a:r>
          </a:p>
          <a:p>
            <a:pPr/>
            <a:r>
              <a:rPr sz="2000"/>
              <a:t>Databases detect deadlocks and cancel one of the transactions involved</a:t>
            </a:r>
          </a:p>
          <a:p>
            <a:pPr lvl="1"/>
            <a:r>
              <a:rPr sz="1800"/>
              <a:t>That's why an app sometimes says "something went wrong, please try again"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1668</Words>
  <Application>Microsoft Office PowerPoint</Application>
  <PresentationFormat>Custom</PresentationFormat>
  <Paragraphs>159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TS102801109</vt:lpstr>
      <vt:lpstr>Introduction to Operating Systems</vt:lpstr>
      <vt:lpstr>Deadlock</vt:lpstr>
      <vt:lpstr>Deadlock in Spooling Systems</vt:lpstr>
      <vt:lpstr>Example of Deadlock</vt:lpstr>
      <vt:lpstr>Example: Dining Philosophers</vt:lpstr>
      <vt:lpstr>Example: Dining Philosophers</vt:lpstr>
      <vt:lpstr>Dining Philosophers 1st Attempt</vt:lpstr>
      <vt:lpstr>Dining Philosophers 2nd Attempt</vt:lpstr>
      <vt:lpstr>Dining Philosophers 3rd Attempt</vt:lpstr>
      <vt:lpstr>4th Attempt to a Solution</vt:lpstr>
      <vt:lpstr>Related Problem: Indefinite Postponement</vt:lpstr>
      <vt:lpstr>Resource Concepts</vt:lpstr>
      <vt:lpstr>Four Necessary Conditions for Deadlock</vt:lpstr>
      <vt:lpstr>Deadlock Prevention</vt:lpstr>
      <vt:lpstr>Deadlock Prevention</vt:lpstr>
      <vt:lpstr>Deadlock avoidance</vt:lpstr>
      <vt:lpstr>Deadlock Avoidance with Dijkstra’s Banker’s Algorithm</vt:lpstr>
      <vt:lpstr>Weaknesses in the Banker’s Algorithm</vt:lpstr>
      <vt:lpstr>Deadlock Detection</vt:lpstr>
      <vt:lpstr>Detection Approach</vt:lpstr>
      <vt:lpstr>Deadlock Detection Issues</vt:lpstr>
      <vt:lpstr>Deadlock Recovery</vt:lpstr>
      <vt:lpstr>Recovery:  Process Termination</vt:lpstr>
      <vt:lpstr>Recovery</vt:lpstr>
      <vt:lpstr>Combined Approach To Deadlock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2013-03-25T14:53:38Z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